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8" r:id="rId2"/>
    <p:sldId id="401" r:id="rId3"/>
    <p:sldId id="355" r:id="rId4"/>
    <p:sldId id="266" r:id="rId5"/>
    <p:sldId id="265" r:id="rId6"/>
    <p:sldId id="356" r:id="rId7"/>
    <p:sldId id="357" r:id="rId8"/>
    <p:sldId id="259" r:id="rId9"/>
    <p:sldId id="261" r:id="rId10"/>
    <p:sldId id="349" r:id="rId11"/>
    <p:sldId id="406" r:id="rId12"/>
    <p:sldId id="374" r:id="rId13"/>
    <p:sldId id="405" r:id="rId14"/>
    <p:sldId id="338" r:id="rId15"/>
    <p:sldId id="402" r:id="rId16"/>
    <p:sldId id="376" r:id="rId17"/>
    <p:sldId id="382" r:id="rId18"/>
    <p:sldId id="372" r:id="rId19"/>
    <p:sldId id="397" r:id="rId20"/>
    <p:sldId id="394" r:id="rId21"/>
    <p:sldId id="395" r:id="rId22"/>
    <p:sldId id="398" r:id="rId23"/>
    <p:sldId id="300" r:id="rId24"/>
    <p:sldId id="378" r:id="rId25"/>
    <p:sldId id="364" r:id="rId26"/>
    <p:sldId id="365" r:id="rId27"/>
    <p:sldId id="257" r:id="rId28"/>
    <p:sldId id="379" r:id="rId29"/>
    <p:sldId id="386" r:id="rId30"/>
    <p:sldId id="368" r:id="rId31"/>
    <p:sldId id="404" r:id="rId32"/>
    <p:sldId id="400" r:id="rId33"/>
    <p:sldId id="389" r:id="rId34"/>
    <p:sldId id="390" r:id="rId35"/>
    <p:sldId id="407" r:id="rId36"/>
    <p:sldId id="290" r:id="rId37"/>
    <p:sldId id="391" r:id="rId38"/>
    <p:sldId id="332" r:id="rId39"/>
    <p:sldId id="366" r:id="rId40"/>
    <p:sldId id="396" r:id="rId41"/>
    <p:sldId id="340" r:id="rId42"/>
    <p:sldId id="384" r:id="rId43"/>
    <p:sldId id="324" r:id="rId44"/>
    <p:sldId id="348" r:id="rId45"/>
    <p:sldId id="353" r:id="rId46"/>
    <p:sldId id="33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42841" autoAdjust="0"/>
  </p:normalViewPr>
  <p:slideViewPr>
    <p:cSldViewPr showGuides="1">
      <p:cViewPr varScale="1">
        <p:scale>
          <a:sx n="47" d="100"/>
          <a:sy n="47" d="100"/>
        </p:scale>
        <p:origin x="408" y="5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3" d="100"/>
        <a:sy n="153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15:18:35.054" idx="2">
    <p:pos x="7680" y="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u="sng" dirty="0" err="1"/>
              <a:t>WideWorldImporters</a:t>
            </a: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– no copy paste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sorted in Table action priority order descending – more on that later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Metrics we will see are exaggerated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–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–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–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– show all rows after drilldown or filtering results using Excel’s data filters</a:t>
            </a:r>
          </a:p>
          <a:p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–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06:45/00:45</a:t>
            </a:r>
          </a:p>
          <a:p>
            <a:r>
              <a:rPr lang="en-US" dirty="0"/>
              <a:t>Click the “Show/Hide Comment” button to enable cell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Triangle in top right corner of column label shows comment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information about each column heading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Excel likes to resize &amp; relocate comments, so to be consistent click on column label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click on column label, sized &amp; positioned to show all comments same place on screen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Column Labels – click to sort. Triangle display direction, click again to sort in opposite order</a:t>
            </a:r>
          </a:p>
          <a:p>
            <a:endParaRPr lang="en-US" dirty="0"/>
          </a:p>
          <a:p>
            <a:r>
              <a:rPr lang="en-US" dirty="0"/>
              <a:t>Table Priority – computed based on overall SQL Index Performance metrics – more on that later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column heading to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in row to drill down to indexes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Object &amp; Index Types – abbreviations for principal types, allows for quick grouping by related type </a:t>
            </a:r>
          </a:p>
          <a:p>
            <a:r>
              <a:rPr lang="en-US" dirty="0"/>
              <a:t>–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Database, Schema, and Table name, along with their IDs</a:t>
            </a:r>
          </a:p>
          <a:p>
            <a:endParaRPr lang="en-US" dirty="0"/>
          </a:p>
          <a:p>
            <a:r>
              <a:rPr lang="en-US" dirty="0"/>
              <a:t>Records for Instance and each Database also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–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– it’s System created and there’s little we can do about it –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010:30/01:00</a:t>
            </a:r>
          </a:p>
          <a:p>
            <a:r>
              <a:rPr lang="en-US" dirty="0"/>
              <a:t>Ascending – note that there can be great variability across priority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InMemory System Temporal Versioned table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only has 4 rows, but is updated every 75 seconds or so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gets re-written to Archive table</a:t>
            </a:r>
          </a:p>
          <a:p>
            <a:endParaRPr lang="en-US" dirty="0"/>
          </a:p>
          <a:p>
            <a:r>
              <a:rPr lang="en-US" dirty="0"/>
              <a:t>the other side of what we just saw with the DESCENDING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splits &amp; merges high as percent of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so high as percent of all write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3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11:30/1:00 demo database</a:t>
            </a:r>
          </a:p>
          <a:p>
            <a:r>
              <a:rPr lang="en-US" dirty="0"/>
              <a:t>Let’s put the parent and child </a:t>
            </a:r>
            <a:r>
              <a:rPr lang="en-US" dirty="0" err="1"/>
              <a:t>ColdroomTemperatures</a:t>
            </a:r>
            <a:r>
              <a:rPr lang="en-US" dirty="0"/>
              <a:t> together to get a glimpse of the bigger picture</a:t>
            </a:r>
          </a:p>
          <a:p>
            <a:r>
              <a:rPr lang="en-US" dirty="0"/>
              <a:t>Using data filters look for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r>
              <a:rPr lang="en-US" dirty="0"/>
              <a:t>&lt;*&gt; And show the remaining 11 priority metrics columns </a:t>
            </a:r>
          </a:p>
          <a:p>
            <a:r>
              <a:rPr lang="en-US" dirty="0"/>
              <a:t>&lt;*&gt; In Buffer 100% - since both InMemory objects all in memory</a:t>
            </a:r>
          </a:p>
          <a:p>
            <a:r>
              <a:rPr lang="en-US" dirty="0"/>
              <a:t>&lt;*&gt; Parent reading after writing is 82% of all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Once archived, no reads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Strangely, the Usage metrics Reads percent is greater than the Operations – query fired more than records found?</a:t>
            </a:r>
          </a:p>
          <a:p>
            <a:pPr marL="0" indent="0">
              <a:buFontTx/>
              <a:buNone/>
            </a:pPr>
            <a:r>
              <a:rPr lang="en-US" dirty="0"/>
              <a:t>&lt;*&gt;Index details can be found by clicking column “B” – table priority - more</a:t>
            </a:r>
          </a:p>
          <a:p>
            <a:r>
              <a:rPr lang="en-US" dirty="0"/>
              <a:t>&lt;*&gt;</a:t>
            </a:r>
            <a:r>
              <a:rPr lang="en-US" b="1" dirty="0"/>
              <a:t>And – even more Parent-Child </a:t>
            </a:r>
          </a:p>
          <a:p>
            <a:r>
              <a:rPr lang="en-US" b="0" dirty="0"/>
              <a:t>Internal Tables</a:t>
            </a:r>
          </a:p>
          <a:p>
            <a:pPr lvl="1"/>
            <a:r>
              <a:rPr lang="en-US" dirty="0"/>
              <a:t>Auto generated to support History Tables, XML, </a:t>
            </a:r>
            <a:r>
              <a:rPr lang="en-US" dirty="0" err="1"/>
              <a:t>FullText</a:t>
            </a:r>
            <a:r>
              <a:rPr lang="en-US" dirty="0"/>
              <a:t>, Spatial, Hash Indexes</a:t>
            </a:r>
          </a:p>
          <a:p>
            <a:pPr lvl="1"/>
            <a:r>
              <a:rPr lang="en-US" dirty="0"/>
              <a:t>Typically don’t contain user-accessible data</a:t>
            </a:r>
          </a:p>
          <a:p>
            <a:pPr lvl="1"/>
            <a:r>
              <a:rPr lang="en-US" dirty="0"/>
              <a:t>Fixed schema - alterations not allowed</a:t>
            </a:r>
          </a:p>
          <a:p>
            <a:pPr lvl="1"/>
            <a:r>
              <a:rPr lang="en-US" dirty="0"/>
              <a:t>e.g.	XML_INDEX_NODES</a:t>
            </a:r>
            <a:br>
              <a:rPr lang="en-US" dirty="0"/>
            </a:br>
            <a:r>
              <a:rPr lang="en-US" dirty="0"/>
              <a:t>	CHANGE_TRACKING</a:t>
            </a:r>
          </a:p>
          <a:p>
            <a:r>
              <a:rPr lang="en-US" dirty="0"/>
              <a:t>Metrics separate from the Parent table</a:t>
            </a:r>
          </a:p>
          <a:p>
            <a:r>
              <a:rPr lang="en-US" dirty="0"/>
              <a:t>So how do these 24 metrics columns combine to create a priority?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4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know where to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the ultimate source and destination for our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makes SQL Server work harder to retrieve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Usage – per query, Operations –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FOOTNOTE </a:t>
            </a:r>
            <a:r>
              <a:rPr lang="en-US" sz="1200" dirty="0"/>
              <a:t>Excludes History (CDC, SVN, LDG) &amp; System Internal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change Data Capture, System Versioned, and Ledger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System Internal Tables are “internal” tables and indexes created by SQL Server to support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some history activities and non-rowstore index types - XML, SPATIAL, FULLTEXT, HASH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–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NCX</a:t>
            </a:r>
          </a:p>
          <a:p>
            <a:r>
              <a:rPr lang="en-US" dirty="0"/>
              <a:t>IX_Sales_OrderLines_Perf_20160301_02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–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– covered FKC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–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– Synergy – Sequence –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– Stats Row Delta –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our 196 metrics, 500+ diagnostics, column synergies,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95 prescriptions grouped in 8 categories</a:t>
            </a:r>
          </a:p>
          <a:p>
            <a:endParaRPr lang="en-US" dirty="0"/>
          </a:p>
          <a:p>
            <a:r>
              <a:rPr lang="en-US" dirty="0"/>
              <a:t>&lt;*&gt; </a:t>
            </a:r>
          </a:p>
          <a:p>
            <a:r>
              <a:rPr lang="en-US" dirty="0"/>
              <a:t>Retain – the easy one – do nothing –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r>
              <a:rPr lang="en-US" dirty="0"/>
              <a:t>- “better” if overlaps/synergies</a:t>
            </a:r>
          </a:p>
          <a:p>
            <a:r>
              <a:rPr lang="en-US" dirty="0"/>
              <a:t>Replace – and flag extra columns that may be needed</a:t>
            </a:r>
          </a:p>
          <a:p>
            <a:r>
              <a:rPr lang="en-US" dirty="0"/>
              <a:t>Remove – if index not used but not written to – no harm no foul</a:t>
            </a:r>
          </a:p>
          <a:p>
            <a:r>
              <a:rPr lang="en-US" dirty="0"/>
              <a:t>Rebuild – </a:t>
            </a:r>
            <a:r>
              <a:rPr lang="en-US" b="1" dirty="0"/>
              <a:t>FRAGMENTATION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31:00</a:t>
            </a:r>
          </a:p>
          <a:p>
            <a:r>
              <a:rPr lang="en-US" dirty="0"/>
              <a:t>What about the prescriptions for the table [</a:t>
            </a:r>
            <a:r>
              <a:rPr lang="en-US" dirty="0" err="1"/>
              <a:t>OrderLines</a:t>
            </a:r>
            <a:r>
              <a:rPr lang="en-US" dirty="0"/>
              <a:t>]?</a:t>
            </a:r>
          </a:p>
          <a:p>
            <a:endParaRPr lang="en-US" dirty="0"/>
          </a:p>
          <a:p>
            <a:r>
              <a:rPr lang="en-US" dirty="0"/>
              <a:t>Excel concatenates filters in dropdown</a:t>
            </a:r>
          </a:p>
          <a:p>
            <a:endParaRPr lang="en-US" dirty="0"/>
          </a:p>
          <a:p>
            <a:r>
              <a:rPr lang="en-US" dirty="0"/>
              <a:t>Too many to explore separately – let’s combine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32:30</a:t>
            </a:r>
          </a:p>
          <a:p>
            <a:r>
              <a:rPr lang="en-US" dirty="0"/>
              <a:t>To simplify the next few slides inked related prescriptions together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foreign keys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Indexes covering Foreign Keys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 &amp; Overlaps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Nonclustered index to keep over another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Nonclustered Columnstore &amp; indexes that can be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–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–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–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–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–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–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–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– duplicates – also flagged in Synergies column (bot shown)</a:t>
            </a:r>
          </a:p>
          <a:p>
            <a:r>
              <a:rPr lang="en-US" dirty="0"/>
              <a:t>&lt;*&gt; Diagnostics – drawn from Synergies</a:t>
            </a:r>
          </a:p>
          <a:p>
            <a:r>
              <a:rPr lang="en-US" dirty="0"/>
              <a:t>&lt;*&gt; Synergies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 the event of a tie keep the FKC that is: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is_schema_published,is_replicated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 FKC without covering index –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DEMO 2 – Replace Synergy NCX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Key, all can be replaced by Nonclustered Columnstore</a:t>
            </a:r>
          </a:p>
          <a:p>
            <a:r>
              <a:rPr lang="en-US" dirty="0"/>
              <a:t>But NCS cannot cover FKC</a:t>
            </a:r>
          </a:p>
          <a:p>
            <a:r>
              <a:rPr lang="en-US" dirty="0"/>
              <a:t>So pick the smallest index to provide cover –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38:30</a:t>
            </a:r>
          </a:p>
          <a:p>
            <a:r>
              <a:rPr lang="en-US" dirty="0"/>
              <a:t>Prescription Demo 3 – Clustered Index Synergy –or- NCX Overlaps CX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6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–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query results merged from 3 places!</a:t>
            </a:r>
          </a:p>
          <a:p>
            <a:endParaRPr lang="en-US" dirty="0"/>
          </a:p>
          <a:p>
            <a:r>
              <a:rPr lang="en-US" dirty="0"/>
              <a:t>1 per table – but can have all included column types</a:t>
            </a:r>
          </a:p>
          <a:p>
            <a:endParaRPr lang="en-US" dirty="0"/>
          </a:p>
          <a:p>
            <a:r>
              <a:rPr lang="en-US" dirty="0"/>
              <a:t>Reorg - Creates many small Rowgroups, reducing efficiency</a:t>
            </a:r>
          </a:p>
          <a:p>
            <a:r>
              <a:rPr lang="en-US" dirty="0"/>
              <a:t>Rebuild - Offline &lt; SQL 2019, merges all Rowgroups, removes Deletes – Expensive!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probably best performed in dedicated maintenance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–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– “Columnstore Index”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– see “columns”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Plus a couple of other columns that can be included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–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Lots of lookups –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 Click on a cell resizes width &amp; height – click another cell &amp; previous cell shrinks back</a:t>
            </a:r>
          </a:p>
          <a:p>
            <a:r>
              <a:rPr lang="en-US" dirty="0"/>
              <a:t>Blowing up the details for Sample index:</a:t>
            </a:r>
          </a:p>
          <a:p>
            <a:r>
              <a:rPr lang="en-US" dirty="0"/>
              <a:t>Diagnostics specific to index </a:t>
            </a:r>
            <a:r>
              <a:rPr lang="en-US" b="1" dirty="0"/>
              <a:t>IX_Sales_OrderLines_Perf_20160301_02</a:t>
            </a:r>
          </a:p>
          <a:p>
            <a:r>
              <a:rPr lang="en-US" dirty="0"/>
              <a:t>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Updates)</a:t>
            </a:r>
          </a:p>
          <a:p>
            <a:r>
              <a:rPr lang="en-US" dirty="0"/>
              <a:t>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Cover if referential_action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–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–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Trusting &amp; not Ignoring Duplicate keys may expose hidden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–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–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–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–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–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–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01:15/00:30</a:t>
            </a:r>
          </a:p>
          <a:p>
            <a:r>
              <a:rPr lang="en-US" dirty="0"/>
              <a:t>And we all know - It’s always the database at fault!</a:t>
            </a:r>
          </a:p>
          <a:p>
            <a:r>
              <a:rPr lang="en-US" dirty="0"/>
              <a:t>What does DBA stand for? Dumb But Adorable?</a:t>
            </a:r>
          </a:p>
          <a:p>
            <a:r>
              <a:rPr lang="en-US" dirty="0"/>
              <a:t>Default Blame Acceptor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01:45/01:00</a:t>
            </a:r>
          </a:p>
          <a:p>
            <a:r>
              <a:rPr lang="en-US" dirty="0"/>
              <a:t>If you have a monitoring tool your mileage may vary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02:45/01:00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Includes Index metadata, performance metrics, DBCC </a:t>
            </a:r>
            <a:r>
              <a:rPr lang="en-US" dirty="0" err="1"/>
              <a:t>Showstatistics</a:t>
            </a:r>
            <a:r>
              <a:rPr lang="en-US" dirty="0"/>
              <a:t>, Missing Indexes, Foreign Keys, SQL Table Valued Functions, Indexed 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930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Prioritize – table level</a:t>
            </a:r>
          </a:p>
          <a:p>
            <a:endParaRPr lang="en-US" dirty="0"/>
          </a:p>
          <a:p>
            <a:r>
              <a:rPr lang="en-US" dirty="0"/>
              <a:t>Excel 2013+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 </a:t>
            </a:r>
            <a:r>
              <a:rPr lang="en-US" b="1" dirty="0"/>
              <a:t>NO CLICK</a:t>
            </a:r>
          </a:p>
          <a:p>
            <a:pPr marL="0" indent="0">
              <a:buFontTx/>
              <a:buNone/>
            </a:pPr>
            <a:r>
              <a:rPr lang="en-US" dirty="0"/>
              <a:t>Tada! End product –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– we’ll explore each principal piece in more detail</a:t>
            </a:r>
          </a:p>
          <a:p>
            <a:pPr marL="0" indent="0">
              <a:buFontTx/>
              <a:buNone/>
            </a:pPr>
            <a:r>
              <a:rPr lang="en-US" dirty="0" err="1"/>
              <a:t>WideWorldImporters</a:t>
            </a:r>
            <a:r>
              <a:rPr lang="en-US" dirty="0"/>
              <a:t> sample database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Total of </a:t>
            </a:r>
            <a:r>
              <a:rPr lang="en-US" b="1" dirty="0"/>
              <a:t>460</a:t>
            </a:r>
            <a:r>
              <a:rPr lang="en-US" dirty="0"/>
              <a:t> rows – 1 Instance, 1 Database, 33 Data tables, 17 Archive tables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51 “Internal tables” with 65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99 foreign keys, 193 heaps and indexes, 4 missing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469</a:t>
            </a:r>
            <a:r>
              <a:rPr lang="en-US" dirty="0"/>
              <a:t>+ data points per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–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–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indicates BAD (RED) to GOOD (GREEN) – notice that no table is all “bad”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on,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Buttons and drop down to control display (more later)</a:t>
            </a:r>
          </a:p>
          <a:p>
            <a:pPr marL="0" indent="0">
              <a:buFontTx/>
              <a:buNone/>
            </a:pPr>
            <a:r>
              <a:rPr lang="en-US" dirty="0"/>
              <a:t>&lt;*&gt; All levels in sheet – Instance, database(s), tables, indexes, with ability to “drill down” to the next level </a:t>
            </a:r>
          </a:p>
          <a:p>
            <a:pPr marL="0" indent="0">
              <a:buFontTx/>
              <a:buNone/>
            </a:pPr>
            <a:r>
              <a:rPr lang="en-US" dirty="0"/>
              <a:t>-      Using “Table Priority” column “B”</a:t>
            </a:r>
          </a:p>
          <a:p>
            <a:pPr marL="0" indent="0">
              <a:buFontTx/>
              <a:buNone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1D52-3FE4-47D0-93D9-563590A859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10" y="6001601"/>
            <a:ext cx="3841615" cy="547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13DA5-56FA-4ED6-988E-5AB568F83D0B}"/>
              </a:ext>
            </a:extLst>
          </p:cNvPr>
          <p:cNvSpPr txBox="1"/>
          <p:nvPr userDrawn="1"/>
        </p:nvSpPr>
        <p:spPr>
          <a:xfrm>
            <a:off x="10041717" y="6410531"/>
            <a:ext cx="207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dirty="0">
                <a:latin typeface="Gotham" panose="02000504050000020004" pitchFamily="2" charset="0"/>
              </a:rPr>
              <a:t>Jacksonville 2023 #1041</a:t>
            </a:r>
          </a:p>
        </p:txBody>
      </p:sp>
    </p:spTree>
    <p:extLst>
      <p:ext uri="{BB962C8B-B14F-4D97-AF65-F5344CB8AC3E}">
        <p14:creationId xmlns:p14="http://schemas.microsoft.com/office/powerpoint/2010/main" val="107654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31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84388-4C82-C0B3-9DDD-B494E724DB06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/>
              <a:t>SQL Saturday Jacksonville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3645408" y="6553200"/>
            <a:ext cx="808939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0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ll@Sanscrainte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09160"/>
          </a:xfrm>
        </p:spPr>
        <p:txBody>
          <a:bodyPr/>
          <a:lstStyle/>
          <a:p>
            <a:r>
              <a:rPr lang="en-US" dirty="0"/>
              <a:t>Index R(x): </a:t>
            </a:r>
            <a:br>
              <a:rPr lang="en-US" dirty="0"/>
            </a:br>
            <a:r>
              <a:rPr lang="en-US" dirty="0"/>
              <a:t>Prescriptions 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Performance</a:t>
            </a:r>
            <a:br>
              <a:rPr lang="en-US" dirty="0"/>
            </a:br>
            <a:r>
              <a:rPr lang="en-US" dirty="0"/>
              <a:t>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9160"/>
            <a:ext cx="9144000" cy="2057401"/>
          </a:xfrm>
        </p:spPr>
        <p:txBody>
          <a:bodyPr>
            <a:noAutofit/>
          </a:bodyPr>
          <a:lstStyle/>
          <a:p>
            <a:r>
              <a:rPr lang="en-US" sz="2800" dirty="0"/>
              <a:t>SQL Saturday Jacksonville 2023</a:t>
            </a:r>
          </a:p>
          <a:p>
            <a:r>
              <a:rPr lang="en-US" sz="2800" dirty="0"/>
              <a:t>Bill Sanscrainte</a:t>
            </a:r>
          </a:p>
          <a:p>
            <a:r>
              <a:rPr lang="en-US" sz="2800" dirty="0"/>
              <a:t>Bill@Sanscrainte.com</a:t>
            </a:r>
          </a:p>
        </p:txBody>
      </p:sp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SQL community scripts for finding index improvements</a:t>
            </a:r>
          </a:p>
          <a:p>
            <a:pPr lvl="1"/>
            <a:r>
              <a:rPr lang="en-US" dirty="0"/>
              <a:t>Like the truth they are “out there” – some good, some …</a:t>
            </a:r>
          </a:p>
          <a:p>
            <a:r>
              <a:rPr lang="en-US" dirty="0"/>
              <a:t>“Some assembly required” &amp; “Batteries not included” </a:t>
            </a:r>
          </a:p>
          <a:p>
            <a:pPr lvl="1"/>
            <a:r>
              <a:rPr lang="en-US" dirty="0"/>
              <a:t>Execute each script individually*</a:t>
            </a:r>
          </a:p>
          <a:p>
            <a:pPr lvl="1"/>
            <a:r>
              <a:rPr lang="en-US" dirty="0"/>
              <a:t>Copy &amp; paste to collect results</a:t>
            </a:r>
          </a:p>
          <a:p>
            <a:pPr lvl="1"/>
            <a:r>
              <a:rPr lang="en-US" dirty="0"/>
              <a:t>Link related items across result sets</a:t>
            </a:r>
          </a:p>
          <a:p>
            <a:pPr lvl="1"/>
            <a:r>
              <a:rPr lang="en-US" dirty="0"/>
              <a:t>Re-format for display and analysis</a:t>
            </a:r>
          </a:p>
          <a:p>
            <a:pPr lvl="1"/>
            <a:r>
              <a:rPr lang="en-US" dirty="0"/>
              <a:t>Sort by database, table, index</a:t>
            </a:r>
          </a:p>
          <a:p>
            <a:r>
              <a:rPr lang="en-US" dirty="0"/>
              <a:t>Take a guess at what to do next</a:t>
            </a:r>
          </a:p>
          <a:p>
            <a:r>
              <a:rPr lang="en-US" dirty="0"/>
              <a:t>Use hunches to figure out what goes first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*Except </a:t>
            </a:r>
            <a:r>
              <a:rPr lang="en-US" sz="2000" dirty="0" err="1"/>
              <a:t>sp_Blitz_Index</a:t>
            </a:r>
            <a:r>
              <a:rPr lang="en-US" sz="2000" dirty="0"/>
              <a:t> in the First Responder Kit by Brent Ozar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Legacy Approach for Index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!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72B5FF1-B47C-75E6-8DEC-112974325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40795"/>
              </p:ext>
            </p:extLst>
          </p:nvPr>
        </p:nvGraphicFramePr>
        <p:xfrm>
          <a:off x="234950" y="642937"/>
          <a:ext cx="11722100" cy="571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7740">
                  <a:extLst>
                    <a:ext uri="{9D8B030D-6E8A-4147-A177-3AD203B41FA5}">
                      <a16:colId xmlns:a16="http://schemas.microsoft.com/office/drawing/2014/main" val="2685200276"/>
                    </a:ext>
                  </a:extLst>
                </a:gridCol>
                <a:gridCol w="2602795">
                  <a:extLst>
                    <a:ext uri="{9D8B030D-6E8A-4147-A177-3AD203B41FA5}">
                      <a16:colId xmlns:a16="http://schemas.microsoft.com/office/drawing/2014/main" val="2804085576"/>
                    </a:ext>
                  </a:extLst>
                </a:gridCol>
                <a:gridCol w="3148747">
                  <a:extLst>
                    <a:ext uri="{9D8B030D-6E8A-4147-A177-3AD203B41FA5}">
                      <a16:colId xmlns:a16="http://schemas.microsoft.com/office/drawing/2014/main" val="3510342572"/>
                    </a:ext>
                  </a:extLst>
                </a:gridCol>
                <a:gridCol w="3532818">
                  <a:extLst>
                    <a:ext uri="{9D8B030D-6E8A-4147-A177-3AD203B41FA5}">
                      <a16:colId xmlns:a16="http://schemas.microsoft.com/office/drawing/2014/main" val="554413740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Brent Ozar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Tim Ford    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Kimberly Tripp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Jared Westover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3607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Glenn Berry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Kevin Kline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Paul Randall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Edward Pollack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55098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Pinal Dave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 dirty="0"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Aaron Bertrand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Kendall vanDyke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9168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Tom Collins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Kendra Little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 dirty="0"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600" u="none" strike="noStrike">
                          <a:effectLst/>
                        </a:rPr>
                        <a:t>Niko Neugebauer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411729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3600" u="none" strike="noStrike" dirty="0">
                          <a:effectLst/>
                        </a:rPr>
                        <a:t>And many more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5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03C3F-C831-48AE-4479-833B0845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data from 83 DMVs, System Views, and System Functions in one script …</a:t>
            </a:r>
          </a:p>
          <a:p>
            <a:r>
              <a:rPr lang="en-US" dirty="0"/>
              <a:t>Consolidate results at Index, Table, Database, and Total levels</a:t>
            </a:r>
          </a:p>
          <a:p>
            <a:r>
              <a:rPr lang="en-US" dirty="0"/>
              <a:t>Compute &amp; aggregate performance metrics by Index &gt; Table &gt; Database &gt; Total …</a:t>
            </a:r>
          </a:p>
          <a:p>
            <a:r>
              <a:rPr lang="en-US" dirty="0"/>
              <a:t>Perform diagnostics by Index, Table, Database, Instance …</a:t>
            </a:r>
          </a:p>
          <a:p>
            <a:r>
              <a:rPr lang="en-US" dirty="0"/>
              <a:t>Prescribe action(s) for every Index …</a:t>
            </a:r>
          </a:p>
          <a:p>
            <a:r>
              <a:rPr lang="en-US" dirty="0"/>
              <a:t>Prioritize prescriptions by Table …</a:t>
            </a:r>
          </a:p>
          <a:p>
            <a:r>
              <a:rPr lang="en-US" dirty="0"/>
              <a:t>Present and analyze in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CA12E-45D2-88FA-213F-EBDB11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a Different Way …</a:t>
            </a:r>
          </a:p>
        </p:txBody>
      </p:sp>
    </p:spTree>
    <p:extLst>
      <p:ext uri="{BB962C8B-B14F-4D97-AF65-F5344CB8AC3E}">
        <p14:creationId xmlns:p14="http://schemas.microsoft.com/office/powerpoint/2010/main" val="3878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0" y="3429000"/>
            <a:ext cx="1219200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27813" y="4855464"/>
            <a:ext cx="768096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42479" y="1832415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21100" y="1825794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423439" y="18599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D76CA-BE85-5A0D-E2B2-F9D6EBEE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40978"/>
            <a:ext cx="681132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D0760-C962-1966-ACD3-76D6BCDED149}"/>
              </a:ext>
            </a:extLst>
          </p:cNvPr>
          <p:cNvSpPr/>
          <p:nvPr/>
        </p:nvSpPr>
        <p:spPr>
          <a:xfrm>
            <a:off x="2511552" y="10630"/>
            <a:ext cx="1755648" cy="1929384"/>
          </a:xfrm>
          <a:prstGeom prst="rect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8BDB3A-5A22-FC3C-25B6-AAF9DC6B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44" y="344266"/>
            <a:ext cx="2962656" cy="2688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B238D-5B12-B0B8-C09A-9F5CEC44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0" y="158530"/>
            <a:ext cx="1791591" cy="179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157E60-B9C8-4A4E-E94C-6AB56E2D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094" y="348597"/>
            <a:ext cx="2962656" cy="268896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D6E513-2538-9640-EDF0-43C24B45BA9A}"/>
              </a:ext>
            </a:extLst>
          </p:cNvPr>
          <p:cNvSpPr/>
          <p:nvPr/>
        </p:nvSpPr>
        <p:spPr>
          <a:xfrm rot="19523257">
            <a:off x="4561485" y="10073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406769-94D8-1242-6E70-61437FEA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58" y="1054325"/>
            <a:ext cx="1791591" cy="17915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D14A9-B5B1-7BAB-E3D2-99FB50D3D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094" y="2968232"/>
            <a:ext cx="8769122" cy="3889458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06435C-D1D3-4A63-6737-DFDA28F89E1F}"/>
              </a:ext>
            </a:extLst>
          </p:cNvPr>
          <p:cNvSpPr/>
          <p:nvPr/>
        </p:nvSpPr>
        <p:spPr>
          <a:xfrm rot="16200000">
            <a:off x="3567448" y="108150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3FEA2D-5164-785D-CAB0-B2BBF8A77D32}"/>
              </a:ext>
            </a:extLst>
          </p:cNvPr>
          <p:cNvSpPr/>
          <p:nvPr/>
        </p:nvSpPr>
        <p:spPr>
          <a:xfrm rot="16200000">
            <a:off x="3002750" y="206772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  <p:bldP spid="22" grpId="0" animBg="1"/>
      <p:bldP spid="2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707F9-61C8-1F94-F14B-354BCAA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2" y="16674"/>
            <a:ext cx="914528" cy="593490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4336DA-91FC-2C53-6CA4-46114D7A8B01}"/>
              </a:ext>
            </a:extLst>
          </p:cNvPr>
          <p:cNvSpPr/>
          <p:nvPr/>
        </p:nvSpPr>
        <p:spPr>
          <a:xfrm rot="14211367">
            <a:off x="-269250" y="2756807"/>
            <a:ext cx="1981733" cy="3075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>
            <a:extLst>
              <a:ext uri="{FF2B5EF4-FFF2-40B4-BE49-F238E27FC236}">
                <a16:creationId xmlns:a16="http://schemas.microsoft.com/office/drawing/2014/main" id="{D3FD833E-8C3D-AEC1-7716-E6196FB3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90" y="200811"/>
            <a:ext cx="2321805" cy="232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03F76B-9B1D-7268-5DB1-CA27DC44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Visit and Thank Our Sponsors!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4AB75-BCA6-517F-188D-3F68FD6B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40" y="5316242"/>
            <a:ext cx="3840480" cy="12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26E3E7-9C9C-CD2C-67A5-EDDBCDA927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89" y="4297313"/>
            <a:ext cx="1692365" cy="151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29DB3F1E-F446-7F49-917D-EE5D8096B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CAA7291B-D6E8-2FF6-8F8E-E552C8E7F7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A6165DC7-044C-FC9B-9624-391EC482F5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AED4D96-2184-C715-6313-C87303F5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4187"/>
            <a:ext cx="3356310" cy="10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3D1D5E3-0185-515D-040A-84491405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72" y="4636402"/>
            <a:ext cx="2626856" cy="121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5A0079F-6624-E67C-F4BD-6AB097A7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15" y="2332970"/>
            <a:ext cx="2774288" cy="12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15A27E4-6B7D-8612-D870-2D4DDF59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" y="1323832"/>
            <a:ext cx="3974770" cy="7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7FF4820-8C56-4001-3636-AB1F1886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76" y="352732"/>
            <a:ext cx="2233531" cy="13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rtoise and Hare Software Logo">
            <a:extLst>
              <a:ext uri="{FF2B5EF4-FFF2-40B4-BE49-F238E27FC236}">
                <a16:creationId xmlns:a16="http://schemas.microsoft.com/office/drawing/2014/main" id="{0F8A8052-37C3-638E-305C-7A0D870F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89" y="5262937"/>
            <a:ext cx="2048148" cy="128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64F8E46-8F41-667B-E233-7337E6A0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464222"/>
            <a:ext cx="3239573" cy="7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398FE28-6300-BA22-4DFE-38ED4DB5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7" y="519686"/>
            <a:ext cx="3840480" cy="6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C7E9F8-725F-E9C9-6B45-EF8E7F7D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227" y="1243173"/>
            <a:ext cx="2505456" cy="10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AB4498-0C94-2797-2160-A0C54CDE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" y="4243405"/>
            <a:ext cx="3589092" cy="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3EFA96-0B1D-0876-5D8D-151885A8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70" y="4537733"/>
            <a:ext cx="2578359" cy="6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98FEBAA2-F91B-8C4C-EFAB-9D75E4DE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2533"/>
            <a:ext cx="3589092" cy="1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A6D51DFA-706B-E0DD-26D1-19812C17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" y="4992221"/>
            <a:ext cx="2689013" cy="15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441FA4E8-B3A9-F9E8-131F-79C656AA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16" y="5908473"/>
            <a:ext cx="2578360" cy="6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9D0F679-0715-90B9-DEB2-007D9471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65" y="3496876"/>
            <a:ext cx="4183770" cy="1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43E5FD6-F2AB-4106-37EE-D28F0EE1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99" y="3122892"/>
            <a:ext cx="4550048" cy="10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4F9502C-476E-D045-27F2-EC089116F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" y="2121913"/>
            <a:ext cx="4029609" cy="8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F32A3E49-2AED-E09A-0848-E4BBADB5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44" y="2666112"/>
            <a:ext cx="3840480" cy="81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A7A1BC-A577-1EFC-A30B-5E159F76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2"/>
            <a:ext cx="12192000" cy="675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29A3F-2693-B67F-DC25-2CFAACCFCAC1}"/>
              </a:ext>
            </a:extLst>
          </p:cNvPr>
          <p:cNvSpPr/>
          <p:nvPr/>
        </p:nvSpPr>
        <p:spPr>
          <a:xfrm>
            <a:off x="5035296" y="46923"/>
            <a:ext cx="617421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7FDE73-458D-560F-1AE8-5A71AE396134}"/>
              </a:ext>
            </a:extLst>
          </p:cNvPr>
          <p:cNvSpPr/>
          <p:nvPr/>
        </p:nvSpPr>
        <p:spPr>
          <a:xfrm rot="16200000">
            <a:off x="773076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6FBD23-9528-E1DD-2881-08AA153A5339}"/>
              </a:ext>
            </a:extLst>
          </p:cNvPr>
          <p:cNvSpPr/>
          <p:nvPr/>
        </p:nvSpPr>
        <p:spPr>
          <a:xfrm rot="16200000">
            <a:off x="8816269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751F08-5643-E79D-5211-2EE17C198D38}"/>
              </a:ext>
            </a:extLst>
          </p:cNvPr>
          <p:cNvSpPr/>
          <p:nvPr/>
        </p:nvSpPr>
        <p:spPr>
          <a:xfrm rot="16200000">
            <a:off x="1100725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7BD7E-C309-FAAF-EB7F-08F58BE391EE}"/>
              </a:ext>
            </a:extLst>
          </p:cNvPr>
          <p:cNvSpPr/>
          <p:nvPr/>
        </p:nvSpPr>
        <p:spPr>
          <a:xfrm rot="16200000">
            <a:off x="11470530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C4D4-B26B-DE5D-9F14-BFC5A70E013D}"/>
              </a:ext>
            </a:extLst>
          </p:cNvPr>
          <p:cNvSpPr/>
          <p:nvPr/>
        </p:nvSpPr>
        <p:spPr>
          <a:xfrm>
            <a:off x="4888992" y="1783080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2D22CE-9247-5C79-3310-37F08921ECE7}"/>
              </a:ext>
            </a:extLst>
          </p:cNvPr>
          <p:cNvSpPr/>
          <p:nvPr/>
        </p:nvSpPr>
        <p:spPr>
          <a:xfrm>
            <a:off x="4007918" y="165506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D0506-B165-708D-4EBC-50EF779F6C41}"/>
              </a:ext>
            </a:extLst>
          </p:cNvPr>
          <p:cNvSpPr/>
          <p:nvPr/>
        </p:nvSpPr>
        <p:spPr>
          <a:xfrm>
            <a:off x="7888224" y="46923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642A3-7DD6-8B46-0098-481633C518DC}"/>
              </a:ext>
            </a:extLst>
          </p:cNvPr>
          <p:cNvSpPr/>
          <p:nvPr/>
        </p:nvSpPr>
        <p:spPr>
          <a:xfrm>
            <a:off x="8925997" y="46922"/>
            <a:ext cx="566928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87BDF-8672-CE53-D5ED-EE6FA3C55BD1}"/>
              </a:ext>
            </a:extLst>
          </p:cNvPr>
          <p:cNvSpPr/>
          <p:nvPr/>
        </p:nvSpPr>
        <p:spPr>
          <a:xfrm>
            <a:off x="11106640" y="52510"/>
            <a:ext cx="548912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605B5-6E66-F034-542E-C10E16FDA6B6}"/>
              </a:ext>
            </a:extLst>
          </p:cNvPr>
          <p:cNvSpPr/>
          <p:nvPr/>
        </p:nvSpPr>
        <p:spPr>
          <a:xfrm>
            <a:off x="11640185" y="46922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8D4A54-11BF-F67D-1680-D5B6A36C8427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A89F6-D9C0-5C38-EE49-FDE1D7044032}"/>
              </a:ext>
            </a:extLst>
          </p:cNvPr>
          <p:cNvGrpSpPr/>
          <p:nvPr/>
        </p:nvGrpSpPr>
        <p:grpSpPr>
          <a:xfrm>
            <a:off x="865633" y="3344334"/>
            <a:ext cx="4023359" cy="1118849"/>
            <a:chOff x="865633" y="3344334"/>
            <a:chExt cx="4023359" cy="111884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D098307-6915-B1A8-C571-B19A168CBEBF}"/>
                </a:ext>
              </a:extLst>
            </p:cNvPr>
            <p:cNvSpPr/>
            <p:nvPr/>
          </p:nvSpPr>
          <p:spPr>
            <a:xfrm rot="16200000">
              <a:off x="3175623" y="3665396"/>
              <a:ext cx="924497" cy="282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60E7D-A3DD-62A6-E1BB-8755DEE3F4E7}"/>
                </a:ext>
              </a:extLst>
            </p:cNvPr>
            <p:cNvGrpSpPr/>
            <p:nvPr/>
          </p:nvGrpSpPr>
          <p:grpSpPr>
            <a:xfrm>
              <a:off x="865633" y="3884997"/>
              <a:ext cx="4023359" cy="578186"/>
              <a:chOff x="609600" y="2993710"/>
              <a:chExt cx="4023359" cy="578186"/>
            </a:xfrm>
            <a:solidFill>
              <a:srgbClr val="FFFFCC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A6A3AA-8D89-690C-DFAB-039E77A7392D}"/>
                  </a:ext>
                </a:extLst>
              </p:cNvPr>
              <p:cNvSpPr/>
              <p:nvPr/>
            </p:nvSpPr>
            <p:spPr>
              <a:xfrm>
                <a:off x="609600" y="2993710"/>
                <a:ext cx="4023359" cy="57818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B6101E1-95A2-B1F8-8387-EC813FFF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50" y="3139908"/>
                <a:ext cx="3820058" cy="28579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752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3" grpId="0" animBg="1"/>
      <p:bldP spid="3" grpId="1" animBg="1"/>
      <p:bldP spid="7" grpId="0" animBg="1"/>
      <p:bldP spid="7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24326-E428-BDD7-FFD9-56EE650C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" y="-538"/>
            <a:ext cx="12161600" cy="59702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9AA9DF-DDD8-1EDD-C777-407638A10804}"/>
              </a:ext>
            </a:extLst>
          </p:cNvPr>
          <p:cNvSpPr/>
          <p:nvPr/>
        </p:nvSpPr>
        <p:spPr>
          <a:xfrm rot="16200000">
            <a:off x="5254752" y="35387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69E46D-230F-C2D1-C138-90DFDB986FB0}"/>
              </a:ext>
            </a:extLst>
          </p:cNvPr>
          <p:cNvSpPr/>
          <p:nvPr/>
        </p:nvSpPr>
        <p:spPr>
          <a:xfrm rot="16200000">
            <a:off x="7453916" y="3460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C591-2048-1D8D-0F08-F7119545E2EE}"/>
              </a:ext>
            </a:extLst>
          </p:cNvPr>
          <p:cNvSpPr/>
          <p:nvPr/>
        </p:nvSpPr>
        <p:spPr>
          <a:xfrm rot="16200000">
            <a:off x="7456948" y="489204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74907AA-4BA9-7E21-FBBE-D4D753418CD2}"/>
              </a:ext>
            </a:extLst>
          </p:cNvPr>
          <p:cNvSpPr/>
          <p:nvPr/>
        </p:nvSpPr>
        <p:spPr>
          <a:xfrm>
            <a:off x="5364480" y="2235514"/>
            <a:ext cx="676656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FFD18-4ECA-82C2-FA0F-7EA421D4DC4C}"/>
              </a:ext>
            </a:extLst>
          </p:cNvPr>
          <p:cNvSpPr/>
          <p:nvPr/>
        </p:nvSpPr>
        <p:spPr>
          <a:xfrm>
            <a:off x="5357927" y="7006"/>
            <a:ext cx="701498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A98CA-D433-ED79-026B-298DEA048917}"/>
              </a:ext>
            </a:extLst>
          </p:cNvPr>
          <p:cNvSpPr/>
          <p:nvPr/>
        </p:nvSpPr>
        <p:spPr>
          <a:xfrm>
            <a:off x="7565628" y="7006"/>
            <a:ext cx="581939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050BE-1970-3034-1825-010AB6D81C0D}"/>
              </a:ext>
            </a:extLst>
          </p:cNvPr>
          <p:cNvSpPr/>
          <p:nvPr/>
        </p:nvSpPr>
        <p:spPr>
          <a:xfrm rot="16200000">
            <a:off x="5254752" y="489203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F469CB-472A-F0C3-74E4-F90267F44191}"/>
              </a:ext>
            </a:extLst>
          </p:cNvPr>
          <p:cNvSpPr/>
          <p:nvPr/>
        </p:nvSpPr>
        <p:spPr>
          <a:xfrm rot="5400000">
            <a:off x="-109728" y="23452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D9758-46F6-532A-061D-DB8E4F02994F}"/>
              </a:ext>
            </a:extLst>
          </p:cNvPr>
          <p:cNvSpPr txBox="1"/>
          <p:nvPr/>
        </p:nvSpPr>
        <p:spPr>
          <a:xfrm>
            <a:off x="0" y="6099048"/>
            <a:ext cx="753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even more “Children” – System Internal 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53C2-0E96-7397-272F-B7118E673800}"/>
              </a:ext>
            </a:extLst>
          </p:cNvPr>
          <p:cNvSpPr/>
          <p:nvPr/>
        </p:nvSpPr>
        <p:spPr>
          <a:xfrm>
            <a:off x="1085088" y="3312925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39A80-2915-DFE3-B7AD-765A9660FA21}"/>
              </a:ext>
            </a:extLst>
          </p:cNvPr>
          <p:cNvSpPr/>
          <p:nvPr/>
        </p:nvSpPr>
        <p:spPr>
          <a:xfrm>
            <a:off x="1094689" y="4925481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73AB64-56AF-707B-0D9F-45C01F78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249" y="3138424"/>
            <a:ext cx="1791591" cy="17915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BB4EB4-1955-EC0E-3492-91D223BBEB48}"/>
              </a:ext>
            </a:extLst>
          </p:cNvPr>
          <p:cNvSpPr/>
          <p:nvPr/>
        </p:nvSpPr>
        <p:spPr>
          <a:xfrm rot="16200000">
            <a:off x="9727246" y="35022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– Total time, Total count					++++++</a:t>
            </a:r>
          </a:p>
          <a:p>
            <a:r>
              <a:rPr lang="en-US" dirty="0"/>
              <a:t>Missing Index Advantage (weighted)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– Total count, Promotion Attempts, Promotion Fails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Total Writes – Operations, Usage					+++</a:t>
            </a:r>
          </a:p>
          <a:p>
            <a:r>
              <a:rPr lang="en-US" dirty="0"/>
              <a:t>Reads - Scans, Lookups							++</a:t>
            </a:r>
          </a:p>
          <a:p>
            <a:r>
              <a:rPr lang="en-US" dirty="0"/>
              <a:t>LOB – Fetch, Overflow Fetch, Column Value pull in/push off	++</a:t>
            </a:r>
          </a:p>
          <a:p>
            <a:r>
              <a:rPr lang="en-US" dirty="0"/>
              <a:t>Read to Write Ratio – Operations, Usage				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*Excludes History (CDC, SVN, LDG) &amp; System Internal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– Table* Share of Total Metrics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34086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Foreign Key covers*, “gooder”, no writes</a:t>
            </a:r>
          </a:p>
          <a:p>
            <a:r>
              <a:rPr lang="en-US" dirty="0"/>
              <a:t>Replace*	With updatable Nonclustered Columnstore (SQL 2016+ Enterprise)</a:t>
            </a:r>
          </a:p>
          <a:p>
            <a:r>
              <a:rPr lang="en-US" dirty="0"/>
              <a:t>Request	Clustered indexes on Heaps, Missing Indexes adding value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Write = (Spinlocks, Latches, Locks) + Buffer Cache + Log + Disk</a:t>
            </a: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*Based on parameter selected at run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B77C8-F680-A092-D691-65EC56CC29A2}"/>
              </a:ext>
            </a:extLst>
          </p:cNvPr>
          <p:cNvSpPr/>
          <p:nvPr/>
        </p:nvSpPr>
        <p:spPr>
          <a:xfrm>
            <a:off x="1524000" y="228600"/>
            <a:ext cx="654050" cy="98425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F045F-4046-A299-E180-2CFADAE4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320"/>
            <a:ext cx="11784038" cy="484890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147BA1B-6B06-C004-C57D-60E8A0A01A56}"/>
              </a:ext>
            </a:extLst>
          </p:cNvPr>
          <p:cNvSpPr/>
          <p:nvPr/>
        </p:nvSpPr>
        <p:spPr>
          <a:xfrm rot="16200000">
            <a:off x="298234" y="21854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30EB0A2-5452-7EC2-F4B8-01BF72D993C8}"/>
              </a:ext>
            </a:extLst>
          </p:cNvPr>
          <p:cNvSpPr/>
          <p:nvPr/>
        </p:nvSpPr>
        <p:spPr>
          <a:xfrm rot="16200000">
            <a:off x="298234" y="287225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61B941D-2FF9-D6E9-2B1A-A347F893799B}"/>
              </a:ext>
            </a:extLst>
          </p:cNvPr>
          <p:cNvSpPr/>
          <p:nvPr/>
        </p:nvSpPr>
        <p:spPr>
          <a:xfrm rot="16200000">
            <a:off x="297218" y="3247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704D75-7C4D-878B-B469-2A6E4D5745B0}"/>
              </a:ext>
            </a:extLst>
          </p:cNvPr>
          <p:cNvSpPr/>
          <p:nvPr/>
        </p:nvSpPr>
        <p:spPr>
          <a:xfrm rot="5400000">
            <a:off x="296202" y="244859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06BF4-5A86-5C2D-EFD4-8EA4650E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16" y="1004549"/>
            <a:ext cx="11555438" cy="4848902"/>
          </a:xfrm>
          <a:prstGeom prst="rect">
            <a:avLst/>
          </a:prstGeom>
          <a:ln w="38100"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49A84DD-8C2B-2A42-1D91-8F5A1CE6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55667"/>
              </p:ext>
            </p:extLst>
          </p:nvPr>
        </p:nvGraphicFramePr>
        <p:xfrm>
          <a:off x="3974592" y="-27430"/>
          <a:ext cx="7754112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439">
                  <a:extLst>
                    <a:ext uri="{9D8B030D-6E8A-4147-A177-3AD203B41FA5}">
                      <a16:colId xmlns:a16="http://schemas.microsoft.com/office/drawing/2014/main" val="1590915884"/>
                    </a:ext>
                  </a:extLst>
                </a:gridCol>
                <a:gridCol w="2440380">
                  <a:extLst>
                    <a:ext uri="{9D8B030D-6E8A-4147-A177-3AD203B41FA5}">
                      <a16:colId xmlns:a16="http://schemas.microsoft.com/office/drawing/2014/main" val="783923689"/>
                    </a:ext>
                  </a:extLst>
                </a:gridCol>
                <a:gridCol w="1889327">
                  <a:extLst>
                    <a:ext uri="{9D8B030D-6E8A-4147-A177-3AD203B41FA5}">
                      <a16:colId xmlns:a16="http://schemas.microsoft.com/office/drawing/2014/main" val="3470760703"/>
                    </a:ext>
                  </a:extLst>
                </a:gridCol>
                <a:gridCol w="1849966">
                  <a:extLst>
                    <a:ext uri="{9D8B030D-6E8A-4147-A177-3AD203B41FA5}">
                      <a16:colId xmlns:a16="http://schemas.microsoft.com/office/drawing/2014/main" val="3184168841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15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49095"/>
                  </a:ext>
                </a:extLst>
              </a:tr>
              <a:tr h="707495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Redundant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Redundant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Covering index?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75961525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Redundant Indexes</a:t>
                      </a:r>
                    </a:p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Covering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Covers FKC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Sequence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</a:p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89503100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Clustered</a:t>
                      </a:r>
                    </a:p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CX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PK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Enable </a:t>
                      </a:r>
                      <a:r>
                        <a:rPr lang="en-US" sz="15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Opt</a:t>
                      </a: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Seq Key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Overlaps CX Seq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758457"/>
                  </a:ext>
                </a:extLst>
              </a:tr>
              <a:tr h="1650822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Lead Sequence NCX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Seq, </a:t>
                      </a:r>
                      <a:r>
                        <a:rPr lang="en-US" sz="15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Ovl</a:t>
                      </a: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Con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1826215"/>
                  </a:ext>
                </a:extLst>
              </a:tr>
              <a:tr h="1179158">
                <a:tc>
                  <a:txBody>
                    <a:bodyPr/>
                    <a:lstStyle/>
                    <a:p>
                      <a:r>
                        <a:rPr lang="en-US" sz="15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Columnstore Insights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NCS Idx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Add IDX Keys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NCS Open rows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Reject</a:t>
                      </a:r>
                      <a:b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5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5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7627593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113A4F06-6D32-8EB6-4222-3E0E27BA01DB}"/>
              </a:ext>
            </a:extLst>
          </p:cNvPr>
          <p:cNvSpPr/>
          <p:nvPr/>
        </p:nvSpPr>
        <p:spPr>
          <a:xfrm>
            <a:off x="3133344" y="38275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742920-638E-4E76-2ABF-7795C099B741}"/>
              </a:ext>
            </a:extLst>
          </p:cNvPr>
          <p:cNvSpPr/>
          <p:nvPr/>
        </p:nvSpPr>
        <p:spPr>
          <a:xfrm>
            <a:off x="3124002" y="112084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CC38081-5EEC-C034-92FA-5706851453B5}"/>
              </a:ext>
            </a:extLst>
          </p:cNvPr>
          <p:cNvSpPr/>
          <p:nvPr/>
        </p:nvSpPr>
        <p:spPr>
          <a:xfrm>
            <a:off x="3133344" y="249573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0518C2-D667-0412-E839-A46A7C536302}"/>
              </a:ext>
            </a:extLst>
          </p:cNvPr>
          <p:cNvSpPr/>
          <p:nvPr/>
        </p:nvSpPr>
        <p:spPr>
          <a:xfrm>
            <a:off x="3133344" y="386280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C3AE3C-9113-D54A-0269-095E84067038}"/>
              </a:ext>
            </a:extLst>
          </p:cNvPr>
          <p:cNvSpPr/>
          <p:nvPr/>
        </p:nvSpPr>
        <p:spPr>
          <a:xfrm>
            <a:off x="3133344" y="542625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93408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93408" cy="87284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Remove Redundant Foreign Key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7178314-7C99-A377-955A-07EC9146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54635"/>
              </p:ext>
            </p:extLst>
          </p:nvPr>
        </p:nvGraphicFramePr>
        <p:xfrm>
          <a:off x="390144" y="651679"/>
          <a:ext cx="11243153" cy="1779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74">
                  <a:extLst>
                    <a:ext uri="{9D8B030D-6E8A-4147-A177-3AD203B41FA5}">
                      <a16:colId xmlns:a16="http://schemas.microsoft.com/office/drawing/2014/main" val="2140200293"/>
                    </a:ext>
                  </a:extLst>
                </a:gridCol>
                <a:gridCol w="3538453">
                  <a:extLst>
                    <a:ext uri="{9D8B030D-6E8A-4147-A177-3AD203B41FA5}">
                      <a16:colId xmlns:a16="http://schemas.microsoft.com/office/drawing/2014/main" val="80139822"/>
                    </a:ext>
                  </a:extLst>
                </a:gridCol>
                <a:gridCol w="2739449">
                  <a:extLst>
                    <a:ext uri="{9D8B030D-6E8A-4147-A177-3AD203B41FA5}">
                      <a16:colId xmlns:a16="http://schemas.microsoft.com/office/drawing/2014/main" val="1074751813"/>
                    </a:ext>
                  </a:extLst>
                </a:gridCol>
                <a:gridCol w="2682377">
                  <a:extLst>
                    <a:ext uri="{9D8B030D-6E8A-4147-A177-3AD203B41FA5}">
                      <a16:colId xmlns:a16="http://schemas.microsoft.com/office/drawing/2014/main" val="3269786464"/>
                    </a:ext>
                  </a:extLst>
                </a:gridCol>
              </a:tblGrid>
              <a:tr h="753654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L="132584" marR="132584"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13865"/>
                  </a:ext>
                </a:extLst>
              </a:tr>
              <a:tr h="1025839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Redundant Foreign Key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Redundant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</a:p>
                  </a:txBody>
                  <a:tcPr marL="132584" marR="132584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Covering index?</a:t>
                      </a:r>
                    </a:p>
                  </a:txBody>
                  <a:tcPr marL="132584" marR="132584" marT="0" marB="0"/>
                </a:tc>
                <a:extLst>
                  <a:ext uri="{0D108BD9-81ED-4DB2-BD59-A6C34878D82A}">
                    <a16:rowId xmlns:a16="http://schemas.microsoft.com/office/drawing/2014/main" val="410182146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66885" y="5205585"/>
            <a:ext cx="1293408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80416" y="3547675"/>
            <a:ext cx="1293408" cy="2506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815662" y="615640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2A0836F-7C3C-9CEA-7C06-8D0BAA429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56563"/>
              </p:ext>
            </p:extLst>
          </p:nvPr>
        </p:nvGraphicFramePr>
        <p:xfrm>
          <a:off x="1450848" y="607859"/>
          <a:ext cx="8466323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687">
                  <a:extLst>
                    <a:ext uri="{9D8B030D-6E8A-4147-A177-3AD203B41FA5}">
                      <a16:colId xmlns:a16="http://schemas.microsoft.com/office/drawing/2014/main" val="1022111132"/>
                    </a:ext>
                  </a:extLst>
                </a:gridCol>
                <a:gridCol w="3499413">
                  <a:extLst>
                    <a:ext uri="{9D8B030D-6E8A-4147-A177-3AD203B41FA5}">
                      <a16:colId xmlns:a16="http://schemas.microsoft.com/office/drawing/2014/main" val="6711511"/>
                    </a:ext>
                  </a:extLst>
                </a:gridCol>
                <a:gridCol w="2709223">
                  <a:extLst>
                    <a:ext uri="{9D8B030D-6E8A-4147-A177-3AD203B41FA5}">
                      <a16:colId xmlns:a16="http://schemas.microsoft.com/office/drawing/2014/main" val="859685786"/>
                    </a:ext>
                  </a:extLst>
                </a:gridCol>
              </a:tblGrid>
              <a:tr h="560906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50148"/>
                  </a:ext>
                </a:extLst>
              </a:tr>
              <a:tr h="1617945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Redundant Indexes</a:t>
                      </a:r>
                    </a:p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Covering 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Covers FKC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Sequence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</a:p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75018080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1168298" y="2892010"/>
            <a:ext cx="3940150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Redundant Indexes Covering Foreign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772141-1E62-66D5-3264-3161E41DB28C}"/>
              </a:ext>
            </a:extLst>
          </p:cNvPr>
          <p:cNvGrpSpPr/>
          <p:nvPr/>
        </p:nvGrpSpPr>
        <p:grpSpPr>
          <a:xfrm>
            <a:off x="7712907" y="2880358"/>
            <a:ext cx="562094" cy="3077981"/>
            <a:chOff x="7712907" y="2880358"/>
            <a:chExt cx="562094" cy="30779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7070F5-9FD8-F7F2-1E8F-D2B2D3AD454F}"/>
                </a:ext>
              </a:extLst>
            </p:cNvPr>
            <p:cNvSpPr/>
            <p:nvPr/>
          </p:nvSpPr>
          <p:spPr>
            <a:xfrm>
              <a:off x="7741920" y="2880358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1FC8AE-6DC0-5768-27E2-3681C486A81C}"/>
                </a:ext>
              </a:extLst>
            </p:cNvPr>
            <p:cNvSpPr/>
            <p:nvPr/>
          </p:nvSpPr>
          <p:spPr>
            <a:xfrm>
              <a:off x="7728607" y="3807051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E9C8C2-A0D7-26FE-515A-7D60BE9CFF63}"/>
                </a:ext>
              </a:extLst>
            </p:cNvPr>
            <p:cNvSpPr/>
            <p:nvPr/>
          </p:nvSpPr>
          <p:spPr>
            <a:xfrm>
              <a:off x="7732202" y="4782102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3D5344-5FE5-69A6-1F2C-28E8784F7E5D}"/>
                </a:ext>
              </a:extLst>
            </p:cNvPr>
            <p:cNvSpPr/>
            <p:nvPr/>
          </p:nvSpPr>
          <p:spPr>
            <a:xfrm>
              <a:off x="7712907" y="5688548"/>
              <a:ext cx="533081" cy="269791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172C3C-B51B-D89F-4569-0A900FD52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39413"/>
              </p:ext>
            </p:extLst>
          </p:nvPr>
        </p:nvGraphicFramePr>
        <p:xfrm>
          <a:off x="2104760" y="577114"/>
          <a:ext cx="790932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640128929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1838253462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1204972192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963291"/>
                  </a:ext>
                </a:extLst>
              </a:tr>
              <a:tr h="1414989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Clustered</a:t>
                      </a:r>
                    </a:p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CX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PK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Enable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Opt</a:t>
                      </a: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Seq Key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Overlaps CX Seq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552825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815092-7757-2738-374C-9CC0C03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9" y="356616"/>
            <a:ext cx="9831647" cy="650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57FF4-6A59-1BCE-EA3E-6D9E6CFF1DDB}"/>
              </a:ext>
            </a:extLst>
          </p:cNvPr>
          <p:cNvSpPr/>
          <p:nvPr/>
        </p:nvSpPr>
        <p:spPr>
          <a:xfrm>
            <a:off x="920820" y="2786325"/>
            <a:ext cx="3785292" cy="132699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86142-FCA8-B5AC-859B-AEC42A8A35D9}"/>
              </a:ext>
            </a:extLst>
          </p:cNvPr>
          <p:cNvSpPr/>
          <p:nvPr/>
        </p:nvSpPr>
        <p:spPr>
          <a:xfrm>
            <a:off x="6059424" y="2796455"/>
            <a:ext cx="232507" cy="19363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45B2-5417-20E6-DE4E-501CEB10DF5D}"/>
              </a:ext>
            </a:extLst>
          </p:cNvPr>
          <p:cNvGrpSpPr/>
          <p:nvPr/>
        </p:nvGrpSpPr>
        <p:grpSpPr>
          <a:xfrm>
            <a:off x="6064382" y="4139100"/>
            <a:ext cx="237555" cy="1977474"/>
            <a:chOff x="6687314" y="3998593"/>
            <a:chExt cx="255362" cy="212570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C5DEE0F-12E0-1522-ADBD-DB4D442410F3}"/>
                </a:ext>
              </a:extLst>
            </p:cNvPr>
            <p:cNvSpPr/>
            <p:nvPr/>
          </p:nvSpPr>
          <p:spPr>
            <a:xfrm>
              <a:off x="6687314" y="3998593"/>
              <a:ext cx="249936" cy="20814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9456F35-2911-7217-F582-A2B78F42FD91}"/>
                </a:ext>
              </a:extLst>
            </p:cNvPr>
            <p:cNvSpPr/>
            <p:nvPr/>
          </p:nvSpPr>
          <p:spPr>
            <a:xfrm>
              <a:off x="6692740" y="4972754"/>
              <a:ext cx="249936" cy="20786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D1C2028-6515-8029-8877-91C9E6F8F4F3}"/>
                </a:ext>
              </a:extLst>
            </p:cNvPr>
            <p:cNvSpPr/>
            <p:nvPr/>
          </p:nvSpPr>
          <p:spPr>
            <a:xfrm>
              <a:off x="6687314" y="5895863"/>
              <a:ext cx="249936" cy="2284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2D13B-BB43-7614-EE5C-9C872AC254E2}"/>
              </a:ext>
            </a:extLst>
          </p:cNvPr>
          <p:cNvGrpSpPr/>
          <p:nvPr/>
        </p:nvGrpSpPr>
        <p:grpSpPr>
          <a:xfrm>
            <a:off x="9643872" y="2789984"/>
            <a:ext cx="383682" cy="3343170"/>
            <a:chOff x="10250770" y="2547011"/>
            <a:chExt cx="412443" cy="35937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19165-35E9-C630-5D03-2AB6EC43A206}"/>
                </a:ext>
              </a:extLst>
            </p:cNvPr>
            <p:cNvSpPr/>
            <p:nvPr/>
          </p:nvSpPr>
          <p:spPr>
            <a:xfrm>
              <a:off x="10250770" y="2547011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1C53D-8E40-3C50-1066-08D87625C854}"/>
                </a:ext>
              </a:extLst>
            </p:cNvPr>
            <p:cNvSpPr/>
            <p:nvPr/>
          </p:nvSpPr>
          <p:spPr>
            <a:xfrm>
              <a:off x="10258898" y="3940657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3D99A-3CCA-C2BA-5855-083B38FA5575}"/>
                </a:ext>
              </a:extLst>
            </p:cNvPr>
            <p:cNvSpPr/>
            <p:nvPr/>
          </p:nvSpPr>
          <p:spPr>
            <a:xfrm>
              <a:off x="10260877" y="4910268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F6AE-A2D5-9A62-5302-7B0650ADFCEA}"/>
                </a:ext>
              </a:extLst>
            </p:cNvPr>
            <p:cNvSpPr/>
            <p:nvPr/>
          </p:nvSpPr>
          <p:spPr>
            <a:xfrm>
              <a:off x="10258898" y="5865986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EDE44-5CD9-A918-06D5-A21A3C90ED54}"/>
              </a:ext>
            </a:extLst>
          </p:cNvPr>
          <p:cNvSpPr/>
          <p:nvPr/>
        </p:nvSpPr>
        <p:spPr>
          <a:xfrm>
            <a:off x="4706112" y="4123161"/>
            <a:ext cx="1637081" cy="27348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904CD-0C69-1CB3-FDBA-CECC304F0640}"/>
              </a:ext>
            </a:extLst>
          </p:cNvPr>
          <p:cNvSpPr/>
          <p:nvPr/>
        </p:nvSpPr>
        <p:spPr>
          <a:xfrm>
            <a:off x="936789" y="4113317"/>
            <a:ext cx="3769323" cy="27446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869CA-D3F9-CFB3-23D7-B2D0C1444397}"/>
              </a:ext>
            </a:extLst>
          </p:cNvPr>
          <p:cNvSpPr/>
          <p:nvPr/>
        </p:nvSpPr>
        <p:spPr>
          <a:xfrm>
            <a:off x="4678772" y="2763339"/>
            <a:ext cx="1673657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94C37-0890-E630-9772-A64B189B3D48}"/>
              </a:ext>
            </a:extLst>
          </p:cNvPr>
          <p:cNvGrpSpPr/>
          <p:nvPr/>
        </p:nvGrpSpPr>
        <p:grpSpPr>
          <a:xfrm>
            <a:off x="8734353" y="4123944"/>
            <a:ext cx="616911" cy="2033382"/>
            <a:chOff x="9131808" y="3943278"/>
            <a:chExt cx="663155" cy="21858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A08831-E19F-F6E1-97D5-C42AF78D680B}"/>
                </a:ext>
              </a:extLst>
            </p:cNvPr>
            <p:cNvSpPr/>
            <p:nvPr/>
          </p:nvSpPr>
          <p:spPr>
            <a:xfrm>
              <a:off x="9131808" y="3943278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6D3EF-67DF-EA6F-A9AB-F658DE3B63D1}"/>
                </a:ext>
              </a:extLst>
            </p:cNvPr>
            <p:cNvSpPr/>
            <p:nvPr/>
          </p:nvSpPr>
          <p:spPr>
            <a:xfrm>
              <a:off x="9131808" y="492971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D9401B-4886-66CD-57E5-570F4CD59003}"/>
                </a:ext>
              </a:extLst>
            </p:cNvPr>
            <p:cNvSpPr/>
            <p:nvPr/>
          </p:nvSpPr>
          <p:spPr>
            <a:xfrm>
              <a:off x="9136595" y="585428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08310-71B3-2091-4210-979461D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Clustered Rowstore Synergies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CC4C3C-434E-356B-98D9-155D65ADADDB}"/>
              </a:ext>
            </a:extLst>
          </p:cNvPr>
          <p:cNvSpPr/>
          <p:nvPr/>
        </p:nvSpPr>
        <p:spPr>
          <a:xfrm>
            <a:off x="3864495" y="31298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FB186C-871B-1CF9-44DD-5928A4F00E72}"/>
              </a:ext>
            </a:extLst>
          </p:cNvPr>
          <p:cNvSpPr/>
          <p:nvPr/>
        </p:nvSpPr>
        <p:spPr>
          <a:xfrm>
            <a:off x="3856880" y="35687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97484-2E0E-08E5-D419-266F53E27459}"/>
              </a:ext>
            </a:extLst>
          </p:cNvPr>
          <p:cNvSpPr/>
          <p:nvPr/>
        </p:nvSpPr>
        <p:spPr>
          <a:xfrm>
            <a:off x="4674707" y="3212013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59C0A-A2CE-F8BB-30A6-4B9FCAC1EED7}"/>
              </a:ext>
            </a:extLst>
          </p:cNvPr>
          <p:cNvSpPr/>
          <p:nvPr/>
        </p:nvSpPr>
        <p:spPr>
          <a:xfrm>
            <a:off x="4678772" y="3668986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2" animBg="1"/>
      <p:bldP spid="25" grpId="0" animBg="1"/>
      <p:bldP spid="25" grpId="1" animBg="1"/>
      <p:bldP spid="35" grpId="0" animBg="1"/>
      <p:bldP spid="35" grpId="1" animBg="1"/>
      <p:bldP spid="5" grpId="0" animBg="1"/>
      <p:bldP spid="5" grpId="1" animBg="1"/>
      <p:bldP spid="14" grpId="0" animBg="1"/>
      <p:bldP spid="14" grpId="1" animBg="1"/>
      <p:bldP spid="20" grpId="0" animBg="1"/>
      <p:bldP spid="22" grpId="0" animBg="1"/>
      <p:bldP spid="22" grpId="1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2EF155-3F58-88C6-5F3B-6522C9AE0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18932"/>
              </p:ext>
            </p:extLst>
          </p:nvPr>
        </p:nvGraphicFramePr>
        <p:xfrm>
          <a:off x="2141336" y="614077"/>
          <a:ext cx="79093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430582938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2319293521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1860590504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215767"/>
                  </a:ext>
                </a:extLst>
              </a:tr>
              <a:tr h="1650822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Rowstore Synergies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Lead Sequence NCX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Review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Check Temp Object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Synergy: Seq,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Ovl</a:t>
                      </a: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Con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Stats Row Delta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  <a:p>
                      <a:pPr algn="l" fontAlgn="t"/>
                      <a:endParaRPr lang="en-US" sz="2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841835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–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0EA0-BE00-9B18-64FF-C1D48C14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15C4AA-3DB7-7884-33D0-4F4A9F151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86438"/>
              </p:ext>
            </p:extLst>
          </p:nvPr>
        </p:nvGraphicFramePr>
        <p:xfrm>
          <a:off x="2141336" y="649224"/>
          <a:ext cx="790932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154">
                  <a:extLst>
                    <a:ext uri="{9D8B030D-6E8A-4147-A177-3AD203B41FA5}">
                      <a16:colId xmlns:a16="http://schemas.microsoft.com/office/drawing/2014/main" val="2660928206"/>
                    </a:ext>
                  </a:extLst>
                </a:gridCol>
                <a:gridCol w="3269188">
                  <a:extLst>
                    <a:ext uri="{9D8B030D-6E8A-4147-A177-3AD203B41FA5}">
                      <a16:colId xmlns:a16="http://schemas.microsoft.com/office/drawing/2014/main" val="2953710530"/>
                    </a:ext>
                  </a:extLst>
                </a:gridCol>
                <a:gridCol w="2530985">
                  <a:extLst>
                    <a:ext uri="{9D8B030D-6E8A-4147-A177-3AD203B41FA5}">
                      <a16:colId xmlns:a16="http://schemas.microsoft.com/office/drawing/2014/main" val="2823297737"/>
                    </a:ext>
                  </a:extLst>
                </a:gridCol>
              </a:tblGrid>
              <a:tr h="490545">
                <a:tc>
                  <a:txBody>
                    <a:bodyPr/>
                    <a:lstStyle/>
                    <a:p>
                      <a:endParaRPr lang="en-US" sz="2200" dirty="0">
                        <a:ln>
                          <a:noFill/>
                        </a:ln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Principal</a:t>
                      </a:r>
                    </a:p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1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Related Prescription</a:t>
                      </a:r>
                    </a:p>
                  </a:txBody>
                  <a:tcPr marT="0" marB="0"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04579"/>
                  </a:ext>
                </a:extLst>
              </a:tr>
              <a:tr h="1179158">
                <a:tc>
                  <a:txBody>
                    <a:bodyPr/>
                    <a:lstStyle/>
                    <a:p>
                      <a:r>
                        <a:rPr lang="en-US" sz="2200" b="1" dirty="0">
                          <a:ln>
                            <a:noFill/>
                          </a:ln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Nonclustered Columnstore Insights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Retain NCS </a:t>
                      </a:r>
                      <a:r>
                        <a:rPr lang="en-US" sz="22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Idx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Refactor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Add IDX Keys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Rebuild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NCS Open rows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Reject</a:t>
                      </a:r>
                      <a:b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2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Use existing NCS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20461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0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49332-A7D3-8973-DACB-5A54BE1F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Wicked fast</a:t>
            </a:r>
          </a:p>
          <a:p>
            <a:pPr lvl="1"/>
            <a:r>
              <a:rPr lang="en-US" dirty="0"/>
              <a:t>High data compression rates - smaller in-memory footprint</a:t>
            </a:r>
          </a:p>
          <a:p>
            <a:pPr lvl="1"/>
            <a:r>
              <a:rPr lang="en-US" dirty="0"/>
              <a:t>Batch execution - improve performance through Parallelism</a:t>
            </a:r>
          </a:p>
          <a:p>
            <a:pPr lvl="1"/>
            <a:r>
              <a:rPr lang="en-US" dirty="0"/>
              <a:t>Selecting &amp; filtering on multiple index keys at once - reduces I/O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/>
              <a:t>1 per table – can cover most data types</a:t>
            </a:r>
          </a:p>
          <a:p>
            <a:pPr lvl="1"/>
            <a:r>
              <a:rPr lang="en-US" dirty="0"/>
              <a:t>Excluded types – geo%, </a:t>
            </a:r>
            <a:r>
              <a:rPr lang="en-US" dirty="0" err="1"/>
              <a:t>hierarchyid</a:t>
            </a:r>
            <a:r>
              <a:rPr lang="en-US" dirty="0"/>
              <a:t>, image, %text, </a:t>
            </a:r>
            <a:r>
              <a:rPr lang="en-US" dirty="0" err="1"/>
              <a:t>sql_variant</a:t>
            </a:r>
            <a:r>
              <a:rPr lang="en-US" dirty="0"/>
              <a:t>, timestamp, xml</a:t>
            </a:r>
          </a:p>
          <a:p>
            <a:pPr lvl="1"/>
            <a:r>
              <a:rPr lang="en-US" dirty="0"/>
              <a:t>Writes create Delta (Residual) Rowgroups and Deleted Bitmaps</a:t>
            </a:r>
          </a:p>
          <a:p>
            <a:pPr lvl="2"/>
            <a:r>
              <a:rPr lang="en-US" dirty="0"/>
              <a:t>Performance hit!</a:t>
            </a:r>
          </a:p>
          <a:p>
            <a:pPr lvl="1"/>
            <a:r>
              <a:rPr lang="en-US" dirty="0"/>
              <a:t>Can’t cover Foreign Key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5E76-30B9-9A34-FC68-EE79CF6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Updatable Nonclustered Columnstore - Enterprise Edition and SQL 2016+</a:t>
            </a:r>
          </a:p>
        </p:txBody>
      </p:sp>
    </p:spTree>
    <p:extLst>
      <p:ext uri="{BB962C8B-B14F-4D97-AF65-F5344CB8AC3E}">
        <p14:creationId xmlns:p14="http://schemas.microsoft.com/office/powerpoint/2010/main" val="115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327761" y="2103263"/>
            <a:ext cx="1161769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337386" y="2437175"/>
            <a:ext cx="120700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327761" y="1941426"/>
            <a:ext cx="1207008" cy="20783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4031DF-635A-8013-3361-C341EB9AEAAD}"/>
              </a:ext>
            </a:extLst>
          </p:cNvPr>
          <p:cNvSpPr/>
          <p:nvPr/>
        </p:nvSpPr>
        <p:spPr>
          <a:xfrm>
            <a:off x="8144256" y="270359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29EC8AA-39C1-F67B-B46B-795B2AEDECE8}"/>
              </a:ext>
            </a:extLst>
          </p:cNvPr>
          <p:cNvSpPr/>
          <p:nvPr/>
        </p:nvSpPr>
        <p:spPr>
          <a:xfrm>
            <a:off x="2580560" y="346577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62E424-D4C0-F0B3-782B-2F3363471B56}"/>
              </a:ext>
            </a:extLst>
          </p:cNvPr>
          <p:cNvSpPr/>
          <p:nvPr/>
        </p:nvSpPr>
        <p:spPr>
          <a:xfrm>
            <a:off x="2589223" y="303934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–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0" y="128694"/>
            <a:ext cx="5144147" cy="514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7565813" y="1133931"/>
            <a:ext cx="4043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SQL</a:t>
            </a:r>
          </a:p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1061158" y="5358539"/>
            <a:ext cx="9891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Versions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do we do with all of our prescriptions?</a:t>
            </a:r>
          </a:p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 and other elements</a:t>
            </a:r>
          </a:p>
          <a:p>
            <a:pPr lvl="1"/>
            <a:r>
              <a:rPr lang="en-US" dirty="0"/>
              <a:t>Clustered index changes work best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pPr lvl="1"/>
            <a:r>
              <a:rPr lang="en-US" dirty="0"/>
              <a:t>Special cases - possible data and application issues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Making Changes to Indexes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improved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Start creating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r>
              <a:rPr lang="en-US" dirty="0"/>
              <a:t>Time estimates in lower environments cannot be extrapolated to Production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Changes to Indexes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–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for “volunteers” to help speed tool development</a:t>
            </a:r>
          </a:p>
          <a:p>
            <a:pPr lvl="1"/>
            <a:r>
              <a:rPr lang="en-US" dirty="0"/>
              <a:t>Workbook labeling, cell comments, and documentation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Testing against real workloads</a:t>
            </a:r>
          </a:p>
          <a:p>
            <a:pPr lvl="1"/>
            <a:r>
              <a:rPr lang="en-US" dirty="0"/>
              <a:t>Bug hunts &amp; error handling</a:t>
            </a:r>
          </a:p>
          <a:p>
            <a:r>
              <a:rPr lang="en-US" dirty="0"/>
              <a:t>“Like” to be able to retain a copy of captured structures and metrics</a:t>
            </a:r>
          </a:p>
          <a:p>
            <a:r>
              <a:rPr lang="en-US" dirty="0"/>
              <a:t>See links to source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can you Help?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2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endParaRPr lang="en-US" sz="3810" dirty="0"/>
          </a:p>
          <a:p>
            <a:pPr algn="ctr"/>
            <a:r>
              <a:rPr lang="en-US" sz="3810" dirty="0"/>
              <a:t>JSSUG Will Match Donations up to $500</a:t>
            </a:r>
          </a:p>
          <a:p>
            <a:endParaRPr lang="en-US" sz="3810" dirty="0"/>
          </a:p>
          <a:p>
            <a:pPr algn="ctr"/>
            <a:r>
              <a:rPr lang="en-US" sz="3810" dirty="0"/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40+ years with Relational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Wrote first SQL query leading first data warehouse project</a:t>
            </a:r>
          </a:p>
          <a:p>
            <a:r>
              <a:rPr lang="en-US" dirty="0"/>
              <a:t>1994 - Started independent Data Consulting practice</a:t>
            </a:r>
          </a:p>
          <a:p>
            <a:r>
              <a:rPr lang="en-US" dirty="0"/>
              <a:t>2001 – Started version 1 of what’s presented today</a:t>
            </a:r>
          </a:p>
          <a:p>
            <a:r>
              <a:rPr lang="en-US" dirty="0"/>
              <a:t>Record holder for most SQL Cruises as a student – SQL Server 10, Oracle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228600" lvl="1" indent="0" algn="ctr">
              <a:buNone/>
            </a:pPr>
            <a:endParaRPr lang="en-US" dirty="0"/>
          </a:p>
          <a:p>
            <a:pPr marL="228600" lvl="1" indent="0" algn="ctr">
              <a:buNone/>
            </a:pPr>
            <a:r>
              <a:rPr lang="en-US" dirty="0">
                <a:hlinkClick r:id="rId3"/>
              </a:rPr>
              <a:t>Learn.Microsoft.Com 2022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109822</TotalTime>
  <Words>4574</Words>
  <Application>Microsoft Office PowerPoint</Application>
  <PresentationFormat>Widescreen</PresentationFormat>
  <Paragraphs>657</Paragraphs>
  <Slides>46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Consolas</vt:lpstr>
      <vt:lpstr>Gotham</vt:lpstr>
      <vt:lpstr>Gotham Black</vt:lpstr>
      <vt:lpstr>IBM Plex Sans</vt:lpstr>
      <vt:lpstr>Tahoma</vt:lpstr>
      <vt:lpstr>Wingdings</vt:lpstr>
      <vt:lpstr>Office Theme</vt:lpstr>
      <vt:lpstr>Index R(x):  Prescriptions  for Performance Improvement</vt:lpstr>
      <vt:lpstr>Please Visit and Thank Our Sponsors!</vt:lpstr>
      <vt:lpstr>PowerPoint Presentation</vt:lpstr>
      <vt:lpstr>PowerPoint Presentation</vt:lpstr>
      <vt:lpstr>501 Legion Charitable Donation</vt:lpstr>
      <vt:lpstr>PowerPoint Presentation</vt:lpstr>
      <vt:lpstr>PowerPoint Presentation</vt:lpstr>
      <vt:lpstr>sp_WhoIsActive?</vt:lpstr>
      <vt:lpstr>Why are you here?</vt:lpstr>
      <vt:lpstr>Legacy Approach for Index Improvement</vt:lpstr>
      <vt:lpstr>Special Thanks !</vt:lpstr>
      <vt:lpstr>Let’s Try it a Different 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Prioritizing – Table* Share of Total Metrics</vt:lpstr>
      <vt:lpstr>PowerPoint Presentation</vt:lpstr>
      <vt:lpstr>PowerPoint Presentation</vt:lpstr>
      <vt:lpstr>PowerPoint Presentation</vt:lpstr>
      <vt:lpstr>Index R(x) Prescriptions</vt:lpstr>
      <vt:lpstr>PowerPoint Presentation</vt:lpstr>
      <vt:lpstr>PowerPoint Presentation</vt:lpstr>
      <vt:lpstr>PowerPoint Presentation</vt:lpstr>
      <vt:lpstr>Prescription – Remove Redundant Foreign Key</vt:lpstr>
      <vt:lpstr>Prescription – Redundant Indexes Covering Foreign Key</vt:lpstr>
      <vt:lpstr>Prescription - Clustered Rowstore Synergies</vt:lpstr>
      <vt:lpstr>Prescription – Nonclustered Rowstore Synergies</vt:lpstr>
      <vt:lpstr>Prescription - Nonclustered Columnstore Insights</vt:lpstr>
      <vt:lpstr>Updatable Nonclustered Columnstore - Enterprise Edition and SQL 2016+</vt:lpstr>
      <vt:lpstr>Prescription - Nonclustered Columnstore Insights</vt:lpstr>
      <vt:lpstr>Diagnostics</vt:lpstr>
      <vt:lpstr>PowerPoint Presentation</vt:lpstr>
      <vt:lpstr>Execution &amp; Parameters</vt:lpstr>
      <vt:lpstr>Making Changes to Indexes</vt:lpstr>
      <vt:lpstr>Making Changes to Indexes (Continued)</vt:lpstr>
      <vt:lpstr>Disclaimers!</vt:lpstr>
      <vt:lpstr>How can you Help?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2230</cp:revision>
  <dcterms:created xsi:type="dcterms:W3CDTF">2022-12-24T15:55:49Z</dcterms:created>
  <dcterms:modified xsi:type="dcterms:W3CDTF">2023-05-06T15:42:40Z</dcterms:modified>
</cp:coreProperties>
</file>